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60" r:id="rId4"/>
    <p:sldId id="266" r:id="rId5"/>
    <p:sldId id="267" r:id="rId6"/>
    <p:sldId id="263" r:id="rId7"/>
    <p:sldId id="268" r:id="rId8"/>
    <p:sldId id="269" r:id="rId9"/>
    <p:sldId id="275" r:id="rId10"/>
    <p:sldId id="270" r:id="rId11"/>
    <p:sldId id="271" r:id="rId12"/>
    <p:sldId id="259" r:id="rId13"/>
    <p:sldId id="265" r:id="rId14"/>
    <p:sldId id="261" r:id="rId15"/>
    <p:sldId id="274" r:id="rId16"/>
    <p:sldId id="262" r:id="rId17"/>
    <p:sldId id="264" r:id="rId18"/>
    <p:sldId id="276" r:id="rId19"/>
    <p:sldId id="273" r:id="rId20"/>
    <p:sldId id="258" r:id="rId21"/>
    <p:sldId id="272" r:id="rId22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07A"/>
    <a:srgbClr val="2C5884"/>
    <a:srgbClr val="336699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90" autoAdjust="0"/>
    <p:restoredTop sz="94456" autoAdjust="0"/>
  </p:normalViewPr>
  <p:slideViewPr>
    <p:cSldViewPr>
      <p:cViewPr varScale="1">
        <p:scale>
          <a:sx n="123" d="100"/>
          <a:sy n="123" d="100"/>
        </p:scale>
        <p:origin x="143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357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E663C-0A2C-4756-8FB7-E0FBDAD98FE2}" type="datetimeFigureOut">
              <a:rPr lang="de-DE" smtClean="0"/>
              <a:t>24.03.2017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Recognizing Urban POI with CNN | Andriy Zoryk | Computing in the Humanities | 2017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4A880B-477D-42A8-B785-2BA1A2ED4C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623134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58A67B-F6BB-4AE0-8E1E-4E4055D70510}" type="datetimeFigureOut">
              <a:rPr lang="de-DE" smtClean="0"/>
              <a:t>24.03.2017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A4503-2D46-4C7D-8E7C-2A9846177993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747794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noFill/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22485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838200" y="1143000"/>
            <a:ext cx="74676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838200" y="2590800"/>
            <a:ext cx="7467600" cy="355284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2919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838200" y="1143000"/>
            <a:ext cx="74676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sz="half" idx="1"/>
          </p:nvPr>
        </p:nvSpPr>
        <p:spPr>
          <a:xfrm>
            <a:off x="838200" y="2395550"/>
            <a:ext cx="3657600" cy="37480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2"/>
          </p:nvPr>
        </p:nvSpPr>
        <p:spPr>
          <a:xfrm>
            <a:off x="4648200" y="2395550"/>
            <a:ext cx="3657600" cy="37480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4743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457200" y="1131894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1"/>
          </p:nvPr>
        </p:nvSpPr>
        <p:spPr>
          <a:xfrm>
            <a:off x="457200" y="2392369"/>
            <a:ext cx="4040188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9" name="Inhaltsplatzhalter 3"/>
          <p:cNvSpPr>
            <a:spLocks noGrp="1"/>
          </p:cNvSpPr>
          <p:nvPr>
            <p:ph sz="half" idx="2"/>
          </p:nvPr>
        </p:nvSpPr>
        <p:spPr>
          <a:xfrm>
            <a:off x="457200" y="3032131"/>
            <a:ext cx="4040188" cy="3325827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2392369"/>
            <a:ext cx="4041775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1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3032131"/>
            <a:ext cx="4041775" cy="3325827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0065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98709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9804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457200" y="1004911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idx="1"/>
          </p:nvPr>
        </p:nvSpPr>
        <p:spPr>
          <a:xfrm>
            <a:off x="3575050" y="1000108"/>
            <a:ext cx="5111750" cy="52864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2166961"/>
            <a:ext cx="3008313" cy="411955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014390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838200" y="2590800"/>
            <a:ext cx="7467600" cy="355282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608144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Bildplatzhalter 2"/>
          <p:cNvSpPr>
            <a:spLocks noGrp="1"/>
          </p:cNvSpPr>
          <p:nvPr>
            <p:ph type="pic" idx="1"/>
          </p:nvPr>
        </p:nvSpPr>
        <p:spPr>
          <a:xfrm>
            <a:off x="1792288" y="1142983"/>
            <a:ext cx="5486400" cy="3584591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7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38982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rafik 7" descr="Powerpoint-english-02.gif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Grafik 10" descr="Powerpoint-english.gif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51"/>
          <a:stretch>
            <a:fillRect/>
          </a:stretch>
        </p:blipFill>
        <p:spPr bwMode="hidden">
          <a:xfrm>
            <a:off x="0" y="0"/>
            <a:ext cx="9144000" cy="652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1143000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das Titelformat</a:t>
            </a:r>
            <a:br>
              <a:rPr lang="de-DE"/>
            </a:br>
            <a:r>
              <a:rPr lang="de-DE"/>
              <a:t>zu bearbeiten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2590800"/>
            <a:ext cx="74676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Rectangle 23"/>
          <p:cNvSpPr>
            <a:spLocks noChangeArrowheads="1"/>
          </p:cNvSpPr>
          <p:nvPr/>
        </p:nvSpPr>
        <p:spPr bwMode="auto">
          <a:xfrm>
            <a:off x="7924800" y="6557963"/>
            <a:ext cx="1066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r>
              <a:rPr lang="de-DE" sz="900" dirty="0">
                <a:solidFill>
                  <a:srgbClr val="00407A"/>
                </a:solidFill>
                <a:latin typeface="Arial" charset="0"/>
                <a:cs typeface="+mn-cs"/>
              </a:rPr>
              <a:t>p. </a:t>
            </a:r>
            <a:fld id="{57CCA1A9-9FA9-49C1-B61E-09CDD9FC0E55}" type="slidenum">
              <a:rPr lang="de-DE" sz="900">
                <a:solidFill>
                  <a:srgbClr val="00407A"/>
                </a:solidFill>
                <a:latin typeface="Arial" charset="0"/>
                <a:cs typeface="+mn-cs"/>
              </a:rPr>
              <a:pPr algn="r">
                <a:defRPr/>
              </a:pPr>
              <a:t>‹Nr.›</a:t>
            </a:fld>
            <a:endParaRPr lang="de-DE" sz="900" dirty="0">
              <a:solidFill>
                <a:srgbClr val="00407A"/>
              </a:solidFill>
              <a:latin typeface="Arial" charset="0"/>
              <a:cs typeface="+mn-cs"/>
            </a:endParaRPr>
          </a:p>
        </p:txBody>
      </p:sp>
      <p:sp>
        <p:nvSpPr>
          <p:cNvPr id="10" name="Rectangle 23"/>
          <p:cNvSpPr>
            <a:spLocks noChangeArrowheads="1"/>
          </p:cNvSpPr>
          <p:nvPr/>
        </p:nvSpPr>
        <p:spPr bwMode="auto">
          <a:xfrm>
            <a:off x="152400" y="6557963"/>
            <a:ext cx="7543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900" noProof="0" dirty="0">
                <a:solidFill>
                  <a:srgbClr val="00407A"/>
                </a:solidFill>
                <a:latin typeface="Arial" charset="0"/>
                <a:cs typeface="+mn-cs"/>
              </a:rPr>
              <a:t>Recognizing</a:t>
            </a:r>
            <a:r>
              <a:rPr lang="en-US" sz="900" baseline="0" noProof="0" dirty="0">
                <a:solidFill>
                  <a:srgbClr val="00407A"/>
                </a:solidFill>
                <a:latin typeface="Arial" charset="0"/>
                <a:cs typeface="+mn-cs"/>
              </a:rPr>
              <a:t> Urban POI with CNN</a:t>
            </a:r>
            <a:r>
              <a:rPr lang="en-US" sz="900" noProof="0" dirty="0">
                <a:solidFill>
                  <a:srgbClr val="00407A"/>
                </a:solidFill>
                <a:latin typeface="Arial" charset="0"/>
                <a:cs typeface="+mn-cs"/>
              </a:rPr>
              <a:t> | Andriy Zoryk | Computing in the Humanities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407A"/>
          </a:solidFill>
          <a:latin typeface="Arial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407A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407A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407A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407A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07A"/>
          </a:solidFill>
          <a:latin typeface="UB Scala" pitchFamily="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07A"/>
          </a:solidFill>
          <a:latin typeface="UB Scala" pitchFamily="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07A"/>
          </a:solidFill>
          <a:latin typeface="UB Scala" pitchFamily="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07A"/>
          </a:solidFill>
          <a:latin typeface="UB Scala" pitchFamily="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Arial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+"/>
        <a:defRPr sz="16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Grafik 5" descr="Powerpoint-english-04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Grafik 6" descr="Powerpoint-english-03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5600" y="2924944"/>
            <a:ext cx="5748338" cy="1584176"/>
          </a:xfrm>
        </p:spPr>
        <p:txBody>
          <a:bodyPr/>
          <a:lstStyle/>
          <a:p>
            <a:r>
              <a:rPr lang="de-DE" dirty="0">
                <a:cs typeface="Arial" charset="0"/>
              </a:rPr>
              <a:t>Master </a:t>
            </a:r>
            <a:r>
              <a:rPr lang="de-DE" dirty="0" err="1">
                <a:cs typeface="Arial" charset="0"/>
              </a:rPr>
              <a:t>thesis</a:t>
            </a:r>
            <a:r>
              <a:rPr lang="de-DE" dirty="0">
                <a:cs typeface="Arial" charset="0"/>
              </a:rPr>
              <a:t>: </a:t>
            </a:r>
            <a:r>
              <a:rPr lang="de-DE" dirty="0" err="1">
                <a:cs typeface="Arial" charset="0"/>
              </a:rPr>
              <a:t>Recognizing</a:t>
            </a:r>
            <a:r>
              <a:rPr lang="de-DE" dirty="0">
                <a:cs typeface="Arial" charset="0"/>
              </a:rPr>
              <a:t> Urban Points </a:t>
            </a:r>
            <a:r>
              <a:rPr lang="de-DE" dirty="0" err="1">
                <a:cs typeface="Arial" charset="0"/>
              </a:rPr>
              <a:t>of</a:t>
            </a:r>
            <a:r>
              <a:rPr lang="de-DE" dirty="0">
                <a:cs typeface="Arial" charset="0"/>
              </a:rPr>
              <a:t> </a:t>
            </a:r>
            <a:r>
              <a:rPr lang="de-DE" dirty="0" err="1">
                <a:cs typeface="Arial" charset="0"/>
              </a:rPr>
              <a:t>Interests</a:t>
            </a:r>
            <a:r>
              <a:rPr lang="de-DE" dirty="0">
                <a:cs typeface="Arial" charset="0"/>
              </a:rPr>
              <a:t> </a:t>
            </a:r>
            <a:r>
              <a:rPr lang="de-DE" dirty="0" err="1">
                <a:cs typeface="Arial" charset="0"/>
              </a:rPr>
              <a:t>with</a:t>
            </a:r>
            <a:r>
              <a:rPr lang="de-DE" dirty="0">
                <a:cs typeface="Arial" charset="0"/>
              </a:rPr>
              <a:t> </a:t>
            </a:r>
            <a:r>
              <a:rPr lang="de-DE" dirty="0" err="1">
                <a:cs typeface="Arial" charset="0"/>
              </a:rPr>
              <a:t>Convolutional</a:t>
            </a:r>
            <a:r>
              <a:rPr lang="de-DE" dirty="0">
                <a:cs typeface="Arial" charset="0"/>
              </a:rPr>
              <a:t> </a:t>
            </a:r>
            <a:r>
              <a:rPr lang="de-DE" dirty="0" err="1">
                <a:cs typeface="Arial" charset="0"/>
              </a:rPr>
              <a:t>Neural</a:t>
            </a:r>
            <a:r>
              <a:rPr lang="de-DE" dirty="0">
                <a:cs typeface="Arial" charset="0"/>
              </a:rPr>
              <a:t> Networks</a:t>
            </a:r>
          </a:p>
        </p:txBody>
      </p:sp>
      <p:sp>
        <p:nvSpPr>
          <p:cNvPr id="205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95600" y="4725144"/>
            <a:ext cx="5748338" cy="788665"/>
          </a:xfrm>
        </p:spPr>
        <p:txBody>
          <a:bodyPr anchor="ctr"/>
          <a:lstStyle/>
          <a:p>
            <a:pPr algn="l"/>
            <a:r>
              <a:rPr lang="de-DE" sz="1400" dirty="0">
                <a:solidFill>
                  <a:srgbClr val="00407A"/>
                </a:solidFill>
                <a:cs typeface="Arial" charset="0"/>
              </a:rPr>
              <a:t>1st </a:t>
            </a:r>
            <a:r>
              <a:rPr lang="de-DE" sz="1400" dirty="0" err="1">
                <a:solidFill>
                  <a:srgbClr val="00407A"/>
                </a:solidFill>
                <a:cs typeface="Arial" charset="0"/>
              </a:rPr>
              <a:t>presentation</a:t>
            </a:r>
            <a:endParaRPr lang="de-DE" sz="1400" dirty="0">
              <a:solidFill>
                <a:srgbClr val="00407A"/>
              </a:solidFill>
              <a:cs typeface="Arial" charset="0"/>
            </a:endParaRPr>
          </a:p>
          <a:p>
            <a:pPr marL="342900" indent="-342900" algn="l">
              <a:buAutoNum type="arabicPeriod"/>
            </a:pPr>
            <a:endParaRPr lang="de-DE" sz="1400" dirty="0">
              <a:solidFill>
                <a:srgbClr val="00407A"/>
              </a:solidFill>
              <a:cs typeface="Arial" charset="0"/>
            </a:endParaRPr>
          </a:p>
          <a:p>
            <a:pPr algn="l"/>
            <a:r>
              <a:rPr lang="de-DE" sz="1400" dirty="0">
                <a:solidFill>
                  <a:srgbClr val="00407A"/>
                </a:solidFill>
                <a:cs typeface="Arial" charset="0"/>
              </a:rPr>
              <a:t>Andri</a:t>
            </a:r>
            <a:r>
              <a:rPr lang="en-US" sz="1400" dirty="0">
                <a:solidFill>
                  <a:srgbClr val="00407A"/>
                </a:solidFill>
                <a:cs typeface="Arial" charset="0"/>
              </a:rPr>
              <a:t>y Zoryk</a:t>
            </a:r>
            <a:endParaRPr lang="de-DE" sz="1400" dirty="0">
              <a:solidFill>
                <a:srgbClr val="00407A"/>
              </a:solidFill>
              <a:cs typeface="Arial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1030576"/>
            <a:ext cx="7467600" cy="1143000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</a:t>
            </a:r>
            <a:r>
              <a:rPr lang="en-US" dirty="0" err="1"/>
              <a:t>Krizhevsky</a:t>
            </a:r>
            <a:r>
              <a:rPr lang="en-US" dirty="0"/>
              <a:t>, </a:t>
            </a:r>
            <a:r>
              <a:rPr lang="en-US" dirty="0" err="1"/>
              <a:t>Sutskever</a:t>
            </a:r>
            <a:r>
              <a:rPr lang="en-US" dirty="0"/>
              <a:t>, Hinton 2012)</a:t>
            </a:r>
            <a:br>
              <a:rPr lang="en-US" dirty="0"/>
            </a:br>
            <a:r>
              <a:rPr lang="en-US" sz="2000" dirty="0"/>
              <a:t>ImageNet Classification with Deep CNN</a:t>
            </a:r>
            <a:endParaRPr lang="de-DE" sz="2000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98" y="2061151"/>
            <a:ext cx="7467600" cy="2591985"/>
          </a:xfrm>
        </p:spPr>
      </p:pic>
      <p:sp>
        <p:nvSpPr>
          <p:cNvPr id="4" name="Titel 1"/>
          <p:cNvSpPr txBox="1">
            <a:spLocks/>
          </p:cNvSpPr>
          <p:nvPr/>
        </p:nvSpPr>
        <p:spPr bwMode="auto">
          <a:xfrm>
            <a:off x="755576" y="0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kern="0" dirty="0" err="1">
                <a:solidFill>
                  <a:schemeClr val="bg1"/>
                </a:solidFill>
              </a:rPr>
              <a:t>What</a:t>
            </a:r>
            <a:r>
              <a:rPr lang="de-DE" kern="0" dirty="0">
                <a:solidFill>
                  <a:schemeClr val="bg1"/>
                </a:solidFill>
              </a:rPr>
              <a:t> </a:t>
            </a:r>
            <a:r>
              <a:rPr lang="de-DE" kern="0" dirty="0" err="1">
                <a:solidFill>
                  <a:schemeClr val="bg1"/>
                </a:solidFill>
              </a:rPr>
              <a:t>is</a:t>
            </a:r>
            <a:r>
              <a:rPr lang="de-DE" kern="0" dirty="0">
                <a:solidFill>
                  <a:schemeClr val="bg1"/>
                </a:solidFill>
              </a:rPr>
              <a:t> CNN?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719572" y="4750112"/>
            <a:ext cx="77048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Bigger model as </a:t>
            </a:r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LeNet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 (7 hidden layers, 650,000 units, 60 Mio parameters)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More data (10**6 vs. 10**3 images)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GPU implementation (50x speedup over CPU). Trained on two GPU for a week.</a:t>
            </a:r>
            <a:endParaRPr lang="de-DE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6372200" y="6145311"/>
            <a:ext cx="2480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Krizhevsky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al., 2012] </a:t>
            </a:r>
          </a:p>
        </p:txBody>
      </p:sp>
    </p:spTree>
    <p:extLst>
      <p:ext uri="{BB962C8B-B14F-4D97-AF65-F5344CB8AC3E}">
        <p14:creationId xmlns:p14="http://schemas.microsoft.com/office/powerpoint/2010/main" val="3936305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1143000"/>
            <a:ext cx="7766248" cy="1493912"/>
          </a:xfrm>
        </p:spPr>
        <p:txBody>
          <a:bodyPr/>
          <a:lstStyle/>
          <a:p>
            <a:r>
              <a:rPr lang="en-US" dirty="0"/>
              <a:t>VGG-16, VGG-19 (</a:t>
            </a:r>
            <a:r>
              <a:rPr lang="en-US" dirty="0" err="1"/>
              <a:t>Simonya</a:t>
            </a:r>
            <a:r>
              <a:rPr lang="en-US" dirty="0"/>
              <a:t>, Zisserman, 2014)</a:t>
            </a:r>
            <a:br>
              <a:rPr lang="en-US" dirty="0"/>
            </a:br>
            <a:r>
              <a:rPr lang="en-US" sz="2000" dirty="0"/>
              <a:t>Very deep convolutional networks for large-scale image recognition</a:t>
            </a:r>
            <a:br>
              <a:rPr lang="en-US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20824" y="2307734"/>
            <a:ext cx="7467600" cy="3552844"/>
          </a:xfrm>
        </p:spPr>
        <p:txBody>
          <a:bodyPr/>
          <a:lstStyle/>
          <a:p>
            <a:r>
              <a:rPr lang="en-US" dirty="0"/>
              <a:t>16- and 19-layer network used by the VGG team in the ILSVRC-2014 competition</a:t>
            </a:r>
            <a:endParaRPr lang="en-US" dirty="0"/>
          </a:p>
          <a:p>
            <a:r>
              <a:rPr lang="en-US" dirty="0"/>
              <a:t>much smaller 3×3 filters in each convolutional layers</a:t>
            </a:r>
          </a:p>
          <a:p>
            <a:endParaRPr lang="de-DE" dirty="0"/>
          </a:p>
        </p:txBody>
      </p:sp>
      <p:sp>
        <p:nvSpPr>
          <p:cNvPr id="4" name="Titel 1"/>
          <p:cNvSpPr txBox="1">
            <a:spLocks/>
          </p:cNvSpPr>
          <p:nvPr/>
        </p:nvSpPr>
        <p:spPr bwMode="auto">
          <a:xfrm>
            <a:off x="755576" y="0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kern="0" dirty="0" err="1">
                <a:solidFill>
                  <a:schemeClr val="bg1"/>
                </a:solidFill>
              </a:rPr>
              <a:t>What</a:t>
            </a:r>
            <a:r>
              <a:rPr lang="de-DE" kern="0" dirty="0">
                <a:solidFill>
                  <a:schemeClr val="bg1"/>
                </a:solidFill>
              </a:rPr>
              <a:t> </a:t>
            </a:r>
            <a:r>
              <a:rPr lang="de-DE" kern="0" dirty="0" err="1">
                <a:solidFill>
                  <a:schemeClr val="bg1"/>
                </a:solidFill>
              </a:rPr>
              <a:t>is</a:t>
            </a:r>
            <a:r>
              <a:rPr lang="de-DE" kern="0" dirty="0">
                <a:solidFill>
                  <a:schemeClr val="bg1"/>
                </a:solidFill>
              </a:rPr>
              <a:t> CNN?</a:t>
            </a:r>
          </a:p>
        </p:txBody>
      </p:sp>
    </p:spTree>
    <p:extLst>
      <p:ext uri="{BB962C8B-B14F-4D97-AF65-F5344CB8AC3E}">
        <p14:creationId xmlns:p14="http://schemas.microsoft.com/office/powerpoint/2010/main" val="2745049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 bwMode="auto">
          <a:xfrm>
            <a:off x="780718" y="0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Related works</a:t>
            </a:r>
            <a:endParaRPr lang="de-DE" kern="0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27584" y="1268760"/>
            <a:ext cx="7467600" cy="1143000"/>
          </a:xfrm>
        </p:spPr>
        <p:txBody>
          <a:bodyPr/>
          <a:lstStyle/>
          <a:p>
            <a:r>
              <a:rPr lang="en-US" dirty="0"/>
              <a:t>Im2GPS (Hays and </a:t>
            </a:r>
            <a:r>
              <a:rPr lang="en-US" dirty="0" err="1"/>
              <a:t>Efros</a:t>
            </a:r>
            <a:r>
              <a:rPr lang="en-US" dirty="0"/>
              <a:t>, 2008)</a:t>
            </a:r>
            <a:br>
              <a:rPr lang="en-US" dirty="0"/>
            </a:br>
            <a:r>
              <a:rPr lang="en-US" sz="2000" dirty="0"/>
              <a:t>estimating geographic information from a single image</a:t>
            </a:r>
            <a:br>
              <a:rPr lang="en-US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80718" y="2132856"/>
            <a:ext cx="3575258" cy="4010788"/>
          </a:xfrm>
        </p:spPr>
        <p:txBody>
          <a:bodyPr/>
          <a:lstStyle/>
          <a:p>
            <a:r>
              <a:rPr lang="en-US" dirty="0"/>
              <a:t>one of the first approaches to geolocate random pictures </a:t>
            </a:r>
          </a:p>
          <a:p>
            <a:r>
              <a:rPr lang="en-US" dirty="0"/>
              <a:t>Dataset - over 6 million GPS-tagged images from the Internet</a:t>
            </a:r>
          </a:p>
          <a:p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6156176" y="6143644"/>
            <a:ext cx="19896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[Hays, 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Efros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2008] </a:t>
            </a:r>
          </a:p>
        </p:txBody>
      </p:sp>
    </p:spTree>
    <p:extLst>
      <p:ext uri="{BB962C8B-B14F-4D97-AF65-F5344CB8AC3E}">
        <p14:creationId xmlns:p14="http://schemas.microsoft.com/office/powerpoint/2010/main" val="970411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 bwMode="auto">
          <a:xfrm>
            <a:off x="611560" y="135097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Related works</a:t>
            </a:r>
            <a:endParaRPr lang="de-DE" kern="0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1143000"/>
            <a:ext cx="7467600" cy="845840"/>
          </a:xfrm>
        </p:spPr>
        <p:txBody>
          <a:bodyPr/>
          <a:lstStyle/>
          <a:p>
            <a:r>
              <a:rPr lang="en-US" dirty="0"/>
              <a:t>IM2GPS visualization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3635896" y="6237312"/>
            <a:ext cx="53767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de-DE" sz="1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source</a:t>
            </a:r>
            <a:r>
              <a:rPr lang="de-DE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http://graphics.cs.cmu.edu/projects/im2gps/results.html] 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33" y="2500559"/>
            <a:ext cx="8462219" cy="172698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35" y="4340621"/>
            <a:ext cx="8451935" cy="1724884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562055" y="1840468"/>
            <a:ext cx="8064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Each result shows the query image, a montage of the top 16 nearest neighbors from the database, and three views of the Earth</a:t>
            </a:r>
            <a:endParaRPr lang="de-DE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19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 bwMode="auto">
          <a:xfrm>
            <a:off x="611560" y="116632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Related works</a:t>
            </a:r>
            <a:endParaRPr lang="de-DE" kern="0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97878" y="1259632"/>
            <a:ext cx="7467600" cy="1143000"/>
          </a:xfrm>
        </p:spPr>
        <p:txBody>
          <a:bodyPr/>
          <a:lstStyle/>
          <a:p>
            <a:r>
              <a:rPr lang="en-US" dirty="0" err="1"/>
              <a:t>PlaNet</a:t>
            </a:r>
            <a:r>
              <a:rPr lang="en-US" dirty="0"/>
              <a:t> (</a:t>
            </a:r>
            <a:r>
              <a:rPr lang="de-DE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Weyand</a:t>
            </a:r>
            <a:r>
              <a:rPr lang="de-DE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de-DE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Kostrikov</a:t>
            </a:r>
            <a:r>
              <a:rPr lang="de-DE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de-DE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Philbin</a:t>
            </a:r>
            <a:r>
              <a:rPr lang="de-DE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dirty="0"/>
              <a:t>2016) </a:t>
            </a:r>
            <a:br>
              <a:rPr lang="en-US" dirty="0"/>
            </a:br>
            <a:r>
              <a:rPr lang="en-US" sz="2000" dirty="0"/>
              <a:t>Photo Geolocation with Convolutional Neural Networks</a:t>
            </a:r>
            <a:br>
              <a:rPr lang="en-US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64266" y="2332237"/>
            <a:ext cx="3748326" cy="4025934"/>
          </a:xfrm>
        </p:spPr>
        <p:txBody>
          <a:bodyPr/>
          <a:lstStyle/>
          <a:p>
            <a:r>
              <a:rPr lang="en-US" sz="1800" dirty="0"/>
              <a:t>main goal – localize any type of photo taken in any location,</a:t>
            </a:r>
          </a:p>
          <a:p>
            <a:r>
              <a:rPr lang="en-US" sz="1800" dirty="0"/>
              <a:t>classification problem,</a:t>
            </a:r>
          </a:p>
          <a:p>
            <a:r>
              <a:rPr lang="en-US" sz="1800" dirty="0"/>
              <a:t>the partitioning of the earth’s surface into set of non-overlapping cells,</a:t>
            </a:r>
          </a:p>
          <a:p>
            <a:r>
              <a:rPr lang="en-US" sz="1800" dirty="0"/>
              <a:t>dataset of 126M photos with </a:t>
            </a:r>
            <a:r>
              <a:rPr lang="en-US" sz="1800" dirty="0" err="1"/>
              <a:t>Exif</a:t>
            </a:r>
            <a:r>
              <a:rPr lang="en-US" sz="1800" dirty="0"/>
              <a:t> geolocations mined from all over the web,</a:t>
            </a:r>
          </a:p>
          <a:p>
            <a:r>
              <a:rPr lang="en-US" sz="1800" dirty="0"/>
              <a:t>using deep network and an LSTM architecture.</a:t>
            </a:r>
            <a:endParaRPr lang="de-DE" sz="1800" dirty="0"/>
          </a:p>
        </p:txBody>
      </p:sp>
      <p:sp>
        <p:nvSpPr>
          <p:cNvPr id="6" name="Rechteck 5"/>
          <p:cNvSpPr/>
          <p:nvPr/>
        </p:nvSpPr>
        <p:spPr>
          <a:xfrm>
            <a:off x="5076056" y="6143644"/>
            <a:ext cx="35994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Weyand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Kostrikov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Philbin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2016] 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77" y="2335542"/>
            <a:ext cx="3456386" cy="368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64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 bwMode="auto">
          <a:xfrm>
            <a:off x="611560" y="116632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Related works</a:t>
            </a:r>
            <a:endParaRPr lang="de-DE" kern="0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97878" y="1259632"/>
            <a:ext cx="7467600" cy="1143000"/>
          </a:xfrm>
        </p:spPr>
        <p:txBody>
          <a:bodyPr/>
          <a:lstStyle/>
          <a:p>
            <a:r>
              <a:rPr lang="en-US" dirty="0" err="1"/>
              <a:t>PlaNet</a:t>
            </a:r>
            <a:r>
              <a:rPr lang="en-US" dirty="0"/>
              <a:t> (</a:t>
            </a:r>
            <a:r>
              <a:rPr lang="de-DE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Weyand</a:t>
            </a:r>
            <a:r>
              <a:rPr lang="de-DE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de-DE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Kostrikov</a:t>
            </a:r>
            <a:r>
              <a:rPr lang="de-DE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de-DE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Philbin</a:t>
            </a:r>
            <a:r>
              <a:rPr lang="de-DE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dirty="0"/>
              <a:t>2016) </a:t>
            </a:r>
            <a:br>
              <a:rPr lang="en-US" dirty="0"/>
            </a:br>
            <a:r>
              <a:rPr lang="en-US" sz="2000" dirty="0"/>
              <a:t>Photo Geolocation with Convolutional Neural Networks</a:t>
            </a:r>
            <a:br>
              <a:rPr lang="en-US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40790" y="2402632"/>
            <a:ext cx="7373870" cy="14279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Comparison of </a:t>
            </a:r>
            <a:r>
              <a:rPr lang="en-US" dirty="0" err="1"/>
              <a:t>PlaNet</a:t>
            </a:r>
            <a:r>
              <a:rPr lang="en-US" dirty="0"/>
              <a:t> with Im2GPS. Percentages are the fraction of images from the Im2GPS test set that were localized within the given radius. 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572000" y="6143644"/>
            <a:ext cx="41035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source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Weyand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Kostrikov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Philbin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2016] 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93" y="3717032"/>
            <a:ext cx="7083063" cy="161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89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 bwMode="auto">
          <a:xfrm>
            <a:off x="683568" y="116632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Related works</a:t>
            </a:r>
            <a:endParaRPr lang="de-DE" kern="0" dirty="0">
              <a:solidFill>
                <a:schemeClr val="bg1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067944" y="2420144"/>
            <a:ext cx="4392488" cy="3358480"/>
          </a:xfrm>
        </p:spPr>
        <p:txBody>
          <a:bodyPr/>
          <a:lstStyle/>
          <a:p>
            <a:r>
              <a:rPr lang="en-US" sz="1800" dirty="0"/>
              <a:t>classification problem</a:t>
            </a:r>
          </a:p>
          <a:p>
            <a:r>
              <a:rPr lang="en-US" sz="1800" dirty="0"/>
              <a:t>dataset of 100K photos taken from Google Street View in 10 different cities,</a:t>
            </a:r>
          </a:p>
          <a:p>
            <a:r>
              <a:rPr lang="de-DE" sz="1800" dirty="0"/>
              <a:t>was </a:t>
            </a:r>
            <a:r>
              <a:rPr lang="de-DE" sz="1800" dirty="0" err="1"/>
              <a:t>used</a:t>
            </a:r>
            <a:r>
              <a:rPr lang="de-DE" sz="1800" dirty="0"/>
              <a:t> </a:t>
            </a:r>
            <a:r>
              <a:rPr lang="de-DE" sz="1800" dirty="0" err="1"/>
              <a:t>GoogLeNet</a:t>
            </a:r>
            <a:r>
              <a:rPr lang="de-DE" sz="1800" dirty="0"/>
              <a:t> </a:t>
            </a:r>
            <a:r>
              <a:rPr lang="de-DE" sz="1800" dirty="0" err="1"/>
              <a:t>model</a:t>
            </a:r>
            <a:r>
              <a:rPr lang="de-DE" sz="1800" dirty="0"/>
              <a:t> </a:t>
            </a:r>
            <a:r>
              <a:rPr lang="de-DE" sz="1800" dirty="0" err="1"/>
              <a:t>pretrained</a:t>
            </a:r>
            <a:r>
              <a:rPr lang="de-DE" sz="1800" dirty="0"/>
              <a:t> </a:t>
            </a:r>
            <a:r>
              <a:rPr lang="en-US" sz="1800" dirty="0"/>
              <a:t>on the Places205 dataset and the neural network </a:t>
            </a:r>
            <a:r>
              <a:rPr lang="de-DE" sz="1800" dirty="0" err="1"/>
              <a:t>library</a:t>
            </a:r>
            <a:r>
              <a:rPr lang="de-DE" sz="1800" dirty="0"/>
              <a:t> </a:t>
            </a:r>
            <a:r>
              <a:rPr lang="de-DE" sz="1800" dirty="0" err="1"/>
              <a:t>Caffe</a:t>
            </a:r>
            <a:endParaRPr lang="de-DE" sz="1800" dirty="0"/>
          </a:p>
          <a:p>
            <a:r>
              <a:rPr lang="de-DE" sz="1800" dirty="0" err="1"/>
              <a:t>LittlePlaNet</a:t>
            </a:r>
            <a:r>
              <a:rPr lang="de-DE" sz="1800" dirty="0"/>
              <a:t> </a:t>
            </a:r>
            <a:r>
              <a:rPr lang="de-DE" sz="1800" dirty="0" err="1"/>
              <a:t>achieves</a:t>
            </a:r>
            <a:r>
              <a:rPr lang="de-DE" sz="1800" dirty="0"/>
              <a:t> superhuman </a:t>
            </a:r>
            <a:r>
              <a:rPr lang="en-US" sz="1800" dirty="0"/>
              <a:t>accuracy on this dataset, at a surprisingly high 75%</a:t>
            </a:r>
            <a:endParaRPr lang="de-DE" sz="1800" dirty="0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683568" y="1315450"/>
            <a:ext cx="8054280" cy="1143000"/>
          </a:xfrm>
        </p:spPr>
        <p:txBody>
          <a:bodyPr/>
          <a:lstStyle/>
          <a:p>
            <a:r>
              <a:rPr lang="en-US" dirty="0"/>
              <a:t>Little </a:t>
            </a:r>
            <a:r>
              <a:rPr lang="en-US" dirty="0" err="1"/>
              <a:t>PlaNet</a:t>
            </a:r>
            <a:r>
              <a:rPr lang="en-US" dirty="0"/>
              <a:t> (Hershey, </a:t>
            </a:r>
            <a:r>
              <a:rPr lang="en-US" dirty="0" err="1"/>
              <a:t>Wulfe</a:t>
            </a:r>
            <a:r>
              <a:rPr lang="de-DE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dirty="0"/>
              <a:t>2016) </a:t>
            </a:r>
            <a:br>
              <a:rPr lang="en-US" dirty="0"/>
            </a:br>
            <a:r>
              <a:rPr lang="en-US" sz="2000" dirty="0"/>
              <a:t>Recognizing Cities from Street View Images</a:t>
            </a:r>
            <a:br>
              <a:rPr lang="en-US" dirty="0"/>
            </a:b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48880"/>
            <a:ext cx="3029274" cy="3501008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755576" y="5834377"/>
            <a:ext cx="3240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Randomized Street View Images from Four Cities</a:t>
            </a:r>
            <a:endParaRPr lang="de-DE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5868144" y="6152525"/>
            <a:ext cx="31630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source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Hershey, 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Wulfe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2016] </a:t>
            </a:r>
          </a:p>
        </p:txBody>
      </p:sp>
    </p:spTree>
    <p:extLst>
      <p:ext uri="{BB962C8B-B14F-4D97-AF65-F5344CB8AC3E}">
        <p14:creationId xmlns:p14="http://schemas.microsoft.com/office/powerpoint/2010/main" val="811387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 bwMode="auto">
          <a:xfrm>
            <a:off x="755576" y="116632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kern="0" dirty="0">
                <a:solidFill>
                  <a:schemeClr val="bg1"/>
                </a:solidFill>
              </a:rPr>
              <a:t>Main </a:t>
            </a:r>
            <a:r>
              <a:rPr lang="de-DE" kern="0" dirty="0" err="1">
                <a:solidFill>
                  <a:schemeClr val="bg1"/>
                </a:solidFill>
              </a:rPr>
              <a:t>tasks</a:t>
            </a:r>
            <a:endParaRPr lang="de-DE" kern="0" dirty="0">
              <a:solidFill>
                <a:schemeClr val="bg1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a framework</a:t>
            </a:r>
          </a:p>
          <a:p>
            <a:r>
              <a:rPr lang="en-US" dirty="0"/>
              <a:t>Use the GPU</a:t>
            </a:r>
          </a:p>
          <a:p>
            <a:r>
              <a:rPr lang="en-US" dirty="0"/>
              <a:t>Obtain a dataset</a:t>
            </a:r>
          </a:p>
          <a:p>
            <a:endParaRPr lang="en-US" dirty="0"/>
          </a:p>
          <a:p>
            <a:endParaRPr lang="en-US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3099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 bwMode="auto">
          <a:xfrm>
            <a:off x="755576" y="116632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kern="0" dirty="0">
                <a:solidFill>
                  <a:schemeClr val="bg1"/>
                </a:solidFill>
              </a:rPr>
              <a:t>Datasets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Flickr Yahoo! </a:t>
            </a:r>
          </a:p>
          <a:p>
            <a:r>
              <a:rPr lang="en-US" dirty="0"/>
              <a:t>Google </a:t>
            </a:r>
            <a:r>
              <a:rPr lang="en-US" dirty="0" err="1"/>
              <a:t>StreetView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0659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a framework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55" y="2348880"/>
            <a:ext cx="4254241" cy="3552825"/>
          </a:xfrm>
        </p:spPr>
      </p:pic>
      <p:sp>
        <p:nvSpPr>
          <p:cNvPr id="5" name="Titel 1"/>
          <p:cNvSpPr txBox="1">
            <a:spLocks/>
          </p:cNvSpPr>
          <p:nvPr/>
        </p:nvSpPr>
        <p:spPr bwMode="auto">
          <a:xfrm>
            <a:off x="755576" y="116632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kern="0" dirty="0">
                <a:solidFill>
                  <a:schemeClr val="bg1"/>
                </a:solidFill>
              </a:rPr>
              <a:t>Datasets</a:t>
            </a:r>
          </a:p>
        </p:txBody>
      </p:sp>
      <p:sp>
        <p:nvSpPr>
          <p:cNvPr id="7" name="Rechteck 6"/>
          <p:cNvSpPr/>
          <p:nvPr/>
        </p:nvSpPr>
        <p:spPr>
          <a:xfrm>
            <a:off x="2771800" y="6162566"/>
            <a:ext cx="61924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de-DE" sz="1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source</a:t>
            </a:r>
            <a:r>
              <a:rPr lang="de-DE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https://www.slideshare.net/didericksen/deep-learning-presentation] </a:t>
            </a:r>
          </a:p>
        </p:txBody>
      </p:sp>
    </p:spTree>
    <p:extLst>
      <p:ext uri="{BB962C8B-B14F-4D97-AF65-F5344CB8AC3E}">
        <p14:creationId xmlns:p14="http://schemas.microsoft.com/office/powerpoint/2010/main" val="1398661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988840"/>
            <a:ext cx="7467600" cy="415480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dirty="0"/>
              <a:t>Motivation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CNN?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works</a:t>
            </a:r>
            <a:endParaRPr lang="de-DE" dirty="0"/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Datasets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References</a:t>
            </a:r>
            <a:endParaRPr lang="de-DE" dirty="0"/>
          </a:p>
          <a:p>
            <a:pPr marL="457200" indent="-457200">
              <a:buFont typeface="+mj-lt"/>
              <a:buAutoNum type="arabicPeriod"/>
            </a:pPr>
            <a:endParaRPr lang="de-DE" dirty="0"/>
          </a:p>
        </p:txBody>
      </p:sp>
      <p:sp>
        <p:nvSpPr>
          <p:cNvPr id="5" name="Titel 1"/>
          <p:cNvSpPr txBox="1">
            <a:spLocks/>
          </p:cNvSpPr>
          <p:nvPr/>
        </p:nvSpPr>
        <p:spPr bwMode="auto">
          <a:xfrm>
            <a:off x="755576" y="116632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kern="0" dirty="0">
                <a:solidFill>
                  <a:schemeClr val="bg1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66267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2"/>
          <p:cNvSpPr txBox="1">
            <a:spLocks/>
          </p:cNvSpPr>
          <p:nvPr/>
        </p:nvSpPr>
        <p:spPr bwMode="auto">
          <a:xfrm>
            <a:off x="780718" y="1700808"/>
            <a:ext cx="7467600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+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Bamberger Dom</a:t>
            </a:r>
          </a:p>
          <a:p>
            <a:r>
              <a:rPr lang="en-US" kern="0" dirty="0" err="1"/>
              <a:t>Altes</a:t>
            </a:r>
            <a:r>
              <a:rPr lang="en-US" kern="0" dirty="0"/>
              <a:t> </a:t>
            </a:r>
            <a:r>
              <a:rPr lang="en-US" kern="0" dirty="0" err="1"/>
              <a:t>Rathaus</a:t>
            </a:r>
            <a:endParaRPr lang="en-US" kern="0" dirty="0"/>
          </a:p>
          <a:p>
            <a:r>
              <a:rPr lang="de-DE" kern="0" dirty="0"/>
              <a:t>Kloster Michelsberg</a:t>
            </a:r>
            <a:endParaRPr lang="en-US" kern="0" dirty="0"/>
          </a:p>
          <a:p>
            <a:r>
              <a:rPr lang="en-US" kern="0" dirty="0"/>
              <a:t>Klein </a:t>
            </a:r>
            <a:r>
              <a:rPr lang="en-US" kern="0" dirty="0" err="1"/>
              <a:t>Venedig</a:t>
            </a:r>
            <a:endParaRPr lang="en-US" kern="0" dirty="0"/>
          </a:p>
          <a:p>
            <a:r>
              <a:rPr lang="en-US" kern="0" dirty="0"/>
              <a:t>Altenburg</a:t>
            </a:r>
          </a:p>
          <a:p>
            <a:r>
              <a:rPr lang="en-US" kern="0" dirty="0"/>
              <a:t>Neue </a:t>
            </a:r>
            <a:r>
              <a:rPr lang="en-US" kern="0" dirty="0" err="1"/>
              <a:t>Residenz</a:t>
            </a:r>
            <a:endParaRPr lang="en-US" kern="0" dirty="0"/>
          </a:p>
          <a:p>
            <a:r>
              <a:rPr lang="en-US" kern="0" dirty="0"/>
              <a:t>Alte </a:t>
            </a:r>
            <a:r>
              <a:rPr lang="en-US" kern="0" dirty="0" err="1"/>
              <a:t>Hofhaltung</a:t>
            </a:r>
            <a:endParaRPr lang="de-DE" kern="0" dirty="0"/>
          </a:p>
        </p:txBody>
      </p:sp>
      <p:sp>
        <p:nvSpPr>
          <p:cNvPr id="5" name="Titel 1"/>
          <p:cNvSpPr txBox="1">
            <a:spLocks/>
          </p:cNvSpPr>
          <p:nvPr/>
        </p:nvSpPr>
        <p:spPr bwMode="auto">
          <a:xfrm>
            <a:off x="780718" y="0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sz="2400" dirty="0">
                <a:solidFill>
                  <a:schemeClr val="bg1"/>
                </a:solidFill>
              </a:rPr>
              <a:t>Bamberg </a:t>
            </a:r>
            <a:r>
              <a:rPr lang="de-DE" sz="2400" dirty="0" err="1">
                <a:solidFill>
                  <a:schemeClr val="bg1"/>
                </a:solidFill>
              </a:rPr>
              <a:t>Cit</a:t>
            </a:r>
            <a:r>
              <a:rPr lang="en-US" sz="2400" dirty="0">
                <a:solidFill>
                  <a:schemeClr val="bg1"/>
                </a:solidFill>
              </a:rPr>
              <a:t>y Points of Interest	</a:t>
            </a:r>
            <a:endParaRPr lang="de-DE" sz="24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922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268760"/>
            <a:ext cx="7467600" cy="4874884"/>
          </a:xfrm>
        </p:spPr>
        <p:txBody>
          <a:bodyPr/>
          <a:lstStyle/>
          <a:p>
            <a:pPr marL="0" indent="0" algn="just">
              <a:buNone/>
            </a:pPr>
            <a:r>
              <a:rPr lang="de-DE" dirty="0"/>
              <a:t>Yann </a:t>
            </a:r>
            <a:r>
              <a:rPr lang="de-DE" dirty="0" err="1"/>
              <a:t>LeCun</a:t>
            </a:r>
            <a:r>
              <a:rPr lang="de-DE" dirty="0"/>
              <a:t>, Leon </a:t>
            </a:r>
            <a:r>
              <a:rPr lang="de-DE" dirty="0" err="1"/>
              <a:t>Bottou</a:t>
            </a:r>
            <a:r>
              <a:rPr lang="de-DE" dirty="0"/>
              <a:t>, </a:t>
            </a:r>
            <a:r>
              <a:rPr lang="de-DE" dirty="0" err="1"/>
              <a:t>Yoshua</a:t>
            </a:r>
            <a:r>
              <a:rPr lang="de-DE" dirty="0"/>
              <a:t> </a:t>
            </a:r>
            <a:r>
              <a:rPr lang="de-DE" dirty="0" err="1"/>
              <a:t>Bengio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Patrick 	Haffner. </a:t>
            </a:r>
            <a:r>
              <a:rPr lang="de-DE" i="1" dirty="0"/>
              <a:t>Gradient-</a:t>
            </a:r>
            <a:r>
              <a:rPr lang="de-DE" i="1" dirty="0" err="1"/>
              <a:t>Based</a:t>
            </a:r>
            <a:r>
              <a:rPr lang="de-DE" i="1" dirty="0"/>
              <a:t> Learning Applied </a:t>
            </a:r>
            <a:r>
              <a:rPr lang="de-DE" i="1" dirty="0" err="1"/>
              <a:t>to</a:t>
            </a:r>
            <a:r>
              <a:rPr lang="de-DE" i="1" dirty="0"/>
              <a:t> 	</a:t>
            </a:r>
            <a:r>
              <a:rPr lang="de-DE" i="1" dirty="0" err="1"/>
              <a:t>Document</a:t>
            </a:r>
            <a:r>
              <a:rPr lang="de-DE" i="1" dirty="0"/>
              <a:t> Recognition</a:t>
            </a:r>
            <a:r>
              <a:rPr lang="de-DE" dirty="0"/>
              <a:t>. 1998</a:t>
            </a:r>
            <a:endParaRPr lang="en-US" dirty="0"/>
          </a:p>
          <a:p>
            <a:pPr marL="0" indent="0" algn="just">
              <a:buNone/>
            </a:pPr>
            <a:r>
              <a:rPr lang="en-US" dirty="0"/>
              <a:t>J. Hays and A. </a:t>
            </a:r>
            <a:r>
              <a:rPr lang="en-US" dirty="0" err="1"/>
              <a:t>Efros</a:t>
            </a:r>
            <a:r>
              <a:rPr lang="en-US" dirty="0"/>
              <a:t>. </a:t>
            </a:r>
            <a:r>
              <a:rPr lang="en-US" i="1" dirty="0"/>
              <a:t>IM2GPS: estimating geographic 	information from a single image</a:t>
            </a:r>
            <a:r>
              <a:rPr lang="en-US" dirty="0"/>
              <a:t>. 2008. </a:t>
            </a:r>
          </a:p>
          <a:p>
            <a:pPr marL="0" indent="0" algn="just">
              <a:buNone/>
            </a:pPr>
            <a:r>
              <a:rPr lang="en-US" dirty="0"/>
              <a:t>Alex </a:t>
            </a:r>
            <a:r>
              <a:rPr lang="en-US" dirty="0" err="1"/>
              <a:t>Krizhevsky</a:t>
            </a:r>
            <a:r>
              <a:rPr lang="en-US" dirty="0"/>
              <a:t>, Ilya </a:t>
            </a:r>
            <a:r>
              <a:rPr lang="en-US" dirty="0" err="1"/>
              <a:t>Sutskever</a:t>
            </a:r>
            <a:r>
              <a:rPr lang="en-US" dirty="0"/>
              <a:t>, Geoffrey E. Hinton.	</a:t>
            </a:r>
            <a:r>
              <a:rPr lang="en-US" i="1" dirty="0"/>
              <a:t>ImageNet Classification with Deep Convolutional 	Neural Networks</a:t>
            </a:r>
            <a:r>
              <a:rPr lang="en-US" dirty="0"/>
              <a:t>. 2012</a:t>
            </a:r>
          </a:p>
          <a:p>
            <a:pPr marL="0" indent="0" algn="just">
              <a:buNone/>
            </a:pPr>
            <a:r>
              <a:rPr lang="de-DE" dirty="0"/>
              <a:t>Tobias </a:t>
            </a:r>
            <a:r>
              <a:rPr lang="de-DE" dirty="0" err="1"/>
              <a:t>Weyand</a:t>
            </a:r>
            <a:r>
              <a:rPr lang="de-DE" dirty="0"/>
              <a:t>, Ilya </a:t>
            </a:r>
            <a:r>
              <a:rPr lang="de-DE" dirty="0" err="1"/>
              <a:t>Kostrikov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James </a:t>
            </a:r>
            <a:r>
              <a:rPr lang="de-DE" dirty="0" err="1"/>
              <a:t>Philbin</a:t>
            </a:r>
            <a:r>
              <a:rPr lang="de-DE" dirty="0"/>
              <a:t>. 	</a:t>
            </a:r>
            <a:r>
              <a:rPr lang="de-DE" i="1" dirty="0" err="1"/>
              <a:t>PlaNet</a:t>
            </a:r>
            <a:r>
              <a:rPr lang="de-DE" i="1" dirty="0"/>
              <a:t> 	- </a:t>
            </a:r>
            <a:r>
              <a:rPr lang="de-DE" i="1" dirty="0" err="1"/>
              <a:t>Photo</a:t>
            </a:r>
            <a:r>
              <a:rPr lang="de-DE" i="1" dirty="0"/>
              <a:t> </a:t>
            </a:r>
            <a:r>
              <a:rPr lang="de-DE" i="1" dirty="0" err="1"/>
              <a:t>Geolocation</a:t>
            </a:r>
            <a:r>
              <a:rPr lang="de-DE" i="1" dirty="0"/>
              <a:t> </a:t>
            </a:r>
            <a:r>
              <a:rPr lang="de-DE" i="1" dirty="0" err="1"/>
              <a:t>with</a:t>
            </a:r>
            <a:r>
              <a:rPr lang="de-DE" i="1" dirty="0"/>
              <a:t> </a:t>
            </a:r>
            <a:r>
              <a:rPr lang="de-DE" i="1" dirty="0" err="1"/>
              <a:t>Convolutional</a:t>
            </a:r>
            <a:r>
              <a:rPr lang="de-DE" i="1" dirty="0"/>
              <a:t> </a:t>
            </a:r>
            <a:r>
              <a:rPr lang="de-DE" i="1" dirty="0" err="1"/>
              <a:t>Neural</a:t>
            </a:r>
            <a:r>
              <a:rPr lang="de-DE" i="1" dirty="0"/>
              <a:t> 	Networks</a:t>
            </a:r>
            <a:r>
              <a:rPr lang="de-DE" dirty="0"/>
              <a:t>, 2016.</a:t>
            </a:r>
          </a:p>
          <a:p>
            <a:pPr marL="0" indent="0" algn="just">
              <a:buNone/>
            </a:pPr>
            <a:r>
              <a:rPr lang="en-US" dirty="0"/>
              <a:t>Hershey, D., &amp; </a:t>
            </a:r>
            <a:r>
              <a:rPr lang="en-US" dirty="0" err="1"/>
              <a:t>Wulfe</a:t>
            </a:r>
            <a:r>
              <a:rPr lang="en-US" dirty="0"/>
              <a:t>, B. </a:t>
            </a:r>
            <a:r>
              <a:rPr lang="en-US" i="1" dirty="0"/>
              <a:t>Recognizing Cities from Street 	View Images</a:t>
            </a:r>
            <a:r>
              <a:rPr lang="en-US" dirty="0"/>
              <a:t>. 2016.</a:t>
            </a:r>
            <a:endParaRPr lang="de-DE" dirty="0"/>
          </a:p>
        </p:txBody>
      </p:sp>
      <p:sp>
        <p:nvSpPr>
          <p:cNvPr id="4" name="Titel 1"/>
          <p:cNvSpPr txBox="1">
            <a:spLocks/>
          </p:cNvSpPr>
          <p:nvPr/>
        </p:nvSpPr>
        <p:spPr bwMode="auto">
          <a:xfrm>
            <a:off x="780718" y="0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References</a:t>
            </a:r>
            <a:endParaRPr lang="de-DE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960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 bwMode="auto">
          <a:xfrm>
            <a:off x="755576" y="84637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kern="0" dirty="0">
                <a:solidFill>
                  <a:schemeClr val="bg1"/>
                </a:solidFill>
              </a:rPr>
              <a:t>Motivation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0" r="17214"/>
          <a:stretch/>
        </p:blipFill>
        <p:spPr>
          <a:xfrm>
            <a:off x="1753072" y="2521243"/>
            <a:ext cx="5472608" cy="3500437"/>
          </a:xfrm>
        </p:spPr>
      </p:pic>
      <p:sp>
        <p:nvSpPr>
          <p:cNvPr id="3" name="Textfeld 2"/>
          <p:cNvSpPr txBox="1"/>
          <p:nvPr/>
        </p:nvSpPr>
        <p:spPr>
          <a:xfrm>
            <a:off x="1331640" y="1412775"/>
            <a:ext cx="6480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In smartphones, additional information is automatically captured, such as longitude and latitude of where the image was taken</a:t>
            </a:r>
            <a:endParaRPr lang="de-DE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5868144" y="6206818"/>
            <a:ext cx="30155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de-DE" sz="1600" dirty="0" err="1">
                <a:solidFill>
                  <a:schemeClr val="bg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source</a:t>
            </a:r>
            <a:r>
              <a:rPr lang="de-DE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ios.gadgethacks.com] </a:t>
            </a:r>
          </a:p>
        </p:txBody>
      </p:sp>
    </p:spTree>
    <p:extLst>
      <p:ext uri="{BB962C8B-B14F-4D97-AF65-F5344CB8AC3E}">
        <p14:creationId xmlns:p14="http://schemas.microsoft.com/office/powerpoint/2010/main" val="448752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 bwMode="auto">
          <a:xfrm>
            <a:off x="755576" y="0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kern="0" dirty="0">
                <a:solidFill>
                  <a:schemeClr val="bg1"/>
                </a:solidFill>
              </a:rPr>
              <a:t>Motivation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197586"/>
            <a:ext cx="4737100" cy="3552825"/>
          </a:xfrm>
        </p:spPr>
      </p:pic>
      <p:sp>
        <p:nvSpPr>
          <p:cNvPr id="7" name="Rechteck 6"/>
          <p:cNvSpPr/>
          <p:nvPr/>
        </p:nvSpPr>
        <p:spPr>
          <a:xfrm>
            <a:off x="5292080" y="6165304"/>
            <a:ext cx="32880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de-DE" sz="1600" dirty="0" err="1">
                <a:solidFill>
                  <a:schemeClr val="bg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source</a:t>
            </a:r>
            <a:r>
              <a:rPr lang="de-DE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commons.wikimedia.org] 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5652120" y="1988840"/>
            <a:ext cx="23762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Several manufacturers offer cameras with a built-in GPS receiver</a:t>
            </a:r>
          </a:p>
          <a:p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Some digital cameras and camera phones support an external GPS receiver connected by cable, or inserted into the memory card slot or flash shoe.</a:t>
            </a:r>
            <a:endParaRPr lang="de-DE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346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 bwMode="auto">
          <a:xfrm>
            <a:off x="755576" y="0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kern="0" dirty="0">
                <a:solidFill>
                  <a:schemeClr val="bg1"/>
                </a:solidFill>
              </a:rPr>
              <a:t>Motivation</a:t>
            </a:r>
          </a:p>
        </p:txBody>
      </p:sp>
      <p:sp>
        <p:nvSpPr>
          <p:cNvPr id="7" name="Rechteck 6"/>
          <p:cNvSpPr/>
          <p:nvPr/>
        </p:nvSpPr>
        <p:spPr>
          <a:xfrm>
            <a:off x="6444208" y="6163075"/>
            <a:ext cx="24817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de-DE" sz="1600" dirty="0" err="1">
                <a:solidFill>
                  <a:schemeClr val="bg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source</a:t>
            </a:r>
            <a:r>
              <a:rPr lang="de-DE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robots.ox.ac.uk] </a:t>
            </a:r>
          </a:p>
        </p:txBody>
      </p:sp>
      <p:pic>
        <p:nvPicPr>
          <p:cNvPr id="3" name="Inhaltsplatzhalt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443" y="2590800"/>
            <a:ext cx="5007114" cy="3552825"/>
          </a:xfr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838200" y="1143000"/>
            <a:ext cx="7467600" cy="1143000"/>
          </a:xfrm>
        </p:spPr>
        <p:txBody>
          <a:bodyPr/>
          <a:lstStyle/>
          <a:p>
            <a:r>
              <a:rPr lang="de-DE" dirty="0" err="1">
                <a:cs typeface="Arial" charset="0"/>
              </a:rPr>
              <a:t>Recognizing</a:t>
            </a:r>
            <a:r>
              <a:rPr lang="de-DE" dirty="0">
                <a:cs typeface="Arial" charset="0"/>
              </a:rPr>
              <a:t> Urban Points </a:t>
            </a:r>
            <a:r>
              <a:rPr lang="de-DE" dirty="0" err="1">
                <a:cs typeface="Arial" charset="0"/>
              </a:rPr>
              <a:t>of</a:t>
            </a:r>
            <a:r>
              <a:rPr lang="de-DE" dirty="0">
                <a:cs typeface="Arial" charset="0"/>
              </a:rPr>
              <a:t> </a:t>
            </a:r>
            <a:r>
              <a:rPr lang="de-DE" dirty="0" err="1">
                <a:cs typeface="Arial" charset="0"/>
              </a:rPr>
              <a:t>Interests</a:t>
            </a:r>
            <a:r>
              <a:rPr lang="de-DE" dirty="0">
                <a:cs typeface="Arial" charset="0"/>
              </a:rPr>
              <a:t> </a:t>
            </a:r>
            <a:r>
              <a:rPr lang="de-DE" dirty="0" err="1">
                <a:cs typeface="Arial" charset="0"/>
              </a:rPr>
              <a:t>with</a:t>
            </a:r>
            <a:r>
              <a:rPr lang="de-DE" dirty="0">
                <a:cs typeface="Arial" charset="0"/>
              </a:rPr>
              <a:t> </a:t>
            </a:r>
            <a:r>
              <a:rPr lang="de-DE" dirty="0" err="1">
                <a:cs typeface="Arial" charset="0"/>
              </a:rPr>
              <a:t>Convolutional</a:t>
            </a:r>
            <a:r>
              <a:rPr lang="de-DE" dirty="0">
                <a:cs typeface="Arial" charset="0"/>
              </a:rPr>
              <a:t> </a:t>
            </a:r>
            <a:r>
              <a:rPr lang="de-DE" dirty="0" err="1">
                <a:cs typeface="Arial" charset="0"/>
              </a:rPr>
              <a:t>Neural</a:t>
            </a:r>
            <a:r>
              <a:rPr lang="de-DE" dirty="0">
                <a:cs typeface="Arial" charset="0"/>
              </a:rPr>
              <a:t> Networks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4850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 bwMode="auto">
          <a:xfrm>
            <a:off x="755576" y="0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kern="0" dirty="0" err="1">
                <a:solidFill>
                  <a:schemeClr val="bg1"/>
                </a:solidFill>
              </a:rPr>
              <a:t>What</a:t>
            </a:r>
            <a:r>
              <a:rPr lang="de-DE" kern="0" dirty="0">
                <a:solidFill>
                  <a:schemeClr val="bg1"/>
                </a:solidFill>
              </a:rPr>
              <a:t> </a:t>
            </a:r>
            <a:r>
              <a:rPr lang="de-DE" kern="0" dirty="0" err="1">
                <a:solidFill>
                  <a:schemeClr val="bg1"/>
                </a:solidFill>
              </a:rPr>
              <a:t>is</a:t>
            </a:r>
            <a:r>
              <a:rPr lang="de-DE" kern="0" dirty="0">
                <a:solidFill>
                  <a:schemeClr val="bg1"/>
                </a:solidFill>
              </a:rPr>
              <a:t> CNN?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284984"/>
            <a:ext cx="7467600" cy="2552286"/>
          </a:xfrm>
        </p:spPr>
      </p:pic>
      <p:sp>
        <p:nvSpPr>
          <p:cNvPr id="6" name="Rechteck 5"/>
          <p:cNvSpPr/>
          <p:nvPr/>
        </p:nvSpPr>
        <p:spPr>
          <a:xfrm>
            <a:off x="4860032" y="6181440"/>
            <a:ext cx="35862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image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source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graphics.cs.cmu.edu]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721833" y="2348587"/>
            <a:ext cx="7875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The name “convolutional neural network” indicates that the network employs a mathematical operation called convolution</a:t>
            </a:r>
          </a:p>
          <a:p>
            <a:b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de-DE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721833" y="1209526"/>
            <a:ext cx="76453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b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Convolutional neural networks</a:t>
            </a:r>
            <a:r>
              <a:rPr lang="en-US" sz="18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or </a:t>
            </a:r>
            <a:r>
              <a:rPr lang="en-US" sz="1800" b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CNNs</a:t>
            </a:r>
            <a:r>
              <a:rPr lang="en-US" sz="18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en-US" sz="1800" dirty="0" err="1">
                <a:latin typeface="Helvetica" panose="020B0604020202020204" pitchFamily="34" charset="0"/>
                <a:cs typeface="Helvetica" panose="020B0604020202020204" pitchFamily="34" charset="0"/>
              </a:rPr>
              <a:t>LeCun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, 1989)</a:t>
            </a:r>
            <a:r>
              <a:rPr lang="en-US" sz="18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are a specialized kind of neural network for processing data that has a known, grid-like topology. [</a:t>
            </a:r>
            <a:r>
              <a:rPr lang="de-DE" altLang="de-DE" sz="18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Goodfellow</a:t>
            </a:r>
            <a:r>
              <a:rPr lang="de-DE" altLang="de-DE" sz="1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, </a:t>
            </a:r>
            <a:r>
              <a:rPr lang="de-DE" altLang="de-DE" sz="18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Bengio</a:t>
            </a:r>
            <a:r>
              <a:rPr lang="de-DE" altLang="de-DE" sz="1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, </a:t>
            </a:r>
            <a:r>
              <a:rPr lang="de-DE" altLang="de-DE" sz="18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Courville</a:t>
            </a:r>
            <a:r>
              <a:rPr lang="de-DE" altLang="de-DE" sz="1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. </a:t>
            </a:r>
            <a:r>
              <a:rPr lang="de-DE" altLang="de-DE" sz="18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Deep</a:t>
            </a:r>
            <a:r>
              <a:rPr lang="de-DE" altLang="de-DE" sz="1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Learning, 2016]</a:t>
            </a:r>
            <a:endParaRPr lang="en-US" sz="1800" dirty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418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 bwMode="auto">
          <a:xfrm>
            <a:off x="755576" y="0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kern="0" dirty="0" err="1">
                <a:solidFill>
                  <a:schemeClr val="bg1"/>
                </a:solidFill>
              </a:rPr>
              <a:t>What</a:t>
            </a:r>
            <a:r>
              <a:rPr lang="de-DE" kern="0" dirty="0">
                <a:solidFill>
                  <a:schemeClr val="bg1"/>
                </a:solidFill>
              </a:rPr>
              <a:t> </a:t>
            </a:r>
            <a:r>
              <a:rPr lang="de-DE" kern="0" dirty="0" err="1">
                <a:solidFill>
                  <a:schemeClr val="bg1"/>
                </a:solidFill>
              </a:rPr>
              <a:t>is</a:t>
            </a:r>
            <a:r>
              <a:rPr lang="de-DE" kern="0" dirty="0">
                <a:solidFill>
                  <a:schemeClr val="bg1"/>
                </a:solidFill>
              </a:rPr>
              <a:t> CNN?</a:t>
            </a:r>
          </a:p>
        </p:txBody>
      </p:sp>
      <p:sp>
        <p:nvSpPr>
          <p:cNvPr id="6" name="Rechteck 5"/>
          <p:cNvSpPr/>
          <p:nvPr/>
        </p:nvSpPr>
        <p:spPr>
          <a:xfrm>
            <a:off x="6713933" y="6181639"/>
            <a:ext cx="20345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LeCun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al., 1988] </a:t>
            </a: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08" y="2269832"/>
            <a:ext cx="7953179" cy="2311369"/>
          </a:xfrm>
        </p:spPr>
      </p:pic>
      <p:sp>
        <p:nvSpPr>
          <p:cNvPr id="3" name="Rechteck 2"/>
          <p:cNvSpPr/>
          <p:nvPr/>
        </p:nvSpPr>
        <p:spPr>
          <a:xfrm>
            <a:off x="1024673" y="4919755"/>
            <a:ext cx="70355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111111"/>
                </a:solidFill>
                <a:latin typeface="Helvetica" panose="020B0604020202020204" pitchFamily="34" charset="0"/>
              </a:rPr>
              <a:t>It is the year 1994, and this is one of the very first convolutional neural networks, and what propelled the field of Deep Learning. This pioneering work by Yann </a:t>
            </a:r>
            <a:r>
              <a:rPr lang="en-US" sz="1400" dirty="0" err="1">
                <a:solidFill>
                  <a:srgbClr val="111111"/>
                </a:solidFill>
                <a:latin typeface="Helvetica" panose="020B0604020202020204" pitchFamily="34" charset="0"/>
              </a:rPr>
              <a:t>LeCun</a:t>
            </a:r>
            <a:r>
              <a:rPr lang="en-US" sz="1400" dirty="0">
                <a:solidFill>
                  <a:srgbClr val="111111"/>
                </a:solidFill>
                <a:latin typeface="Helvetica" panose="020B0604020202020204" pitchFamily="34" charset="0"/>
              </a:rPr>
              <a:t> was </a:t>
            </a:r>
            <a:r>
              <a:rPr lang="en-US" sz="1400" dirty="0">
                <a:latin typeface="Helvetica" panose="020B0604020202020204" pitchFamily="34" charset="0"/>
              </a:rPr>
              <a:t>named LeNet5 </a:t>
            </a:r>
            <a:r>
              <a:rPr lang="en-US" sz="1400" dirty="0">
                <a:solidFill>
                  <a:srgbClr val="111111"/>
                </a:solidFill>
                <a:latin typeface="Helvetica" panose="020B0604020202020204" pitchFamily="34" charset="0"/>
              </a:rPr>
              <a:t>after many previous successful iterations since they year 1988!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1043608" y="5658419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Helvetica" panose="020B0604020202020204" pitchFamily="34" charset="0"/>
                <a:cs typeface="Helvetica" panose="020B0604020202020204" pitchFamily="34" charset="0"/>
              </a:rPr>
              <a:t>LeNet</a:t>
            </a: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: a layered model composed of convolution and subsampling operations followed by a holistic representation and ultimately a classifier for handwritten digits [Yann </a:t>
            </a:r>
            <a:r>
              <a:rPr lang="en-US" sz="1400" dirty="0" err="1">
                <a:latin typeface="Helvetica" panose="020B0604020202020204" pitchFamily="34" charset="0"/>
                <a:cs typeface="Helvetica" panose="020B0604020202020204" pitchFamily="34" charset="0"/>
              </a:rPr>
              <a:t>LeCun</a:t>
            </a: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; </a:t>
            </a:r>
            <a:r>
              <a:rPr lang="en-US" sz="1400" dirty="0" err="1">
                <a:latin typeface="Helvetica" panose="020B0604020202020204" pitchFamily="34" charset="0"/>
                <a:cs typeface="Helvetica" panose="020B0604020202020204" pitchFamily="34" charset="0"/>
              </a:rPr>
              <a:t>LeNet</a:t>
            </a: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]</a:t>
            </a:r>
            <a:endParaRPr lang="de-DE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838200" y="1143000"/>
            <a:ext cx="7982272" cy="1143000"/>
          </a:xfrm>
        </p:spPr>
        <p:txBody>
          <a:bodyPr/>
          <a:lstStyle/>
          <a:p>
            <a:r>
              <a:rPr lang="en-US" dirty="0"/>
              <a:t>LeNet5 (</a:t>
            </a:r>
            <a:r>
              <a:rPr lang="de-DE" dirty="0" err="1"/>
              <a:t>LeCun</a:t>
            </a:r>
            <a:r>
              <a:rPr lang="de-DE" dirty="0"/>
              <a:t>, </a:t>
            </a:r>
            <a:r>
              <a:rPr lang="de-DE" dirty="0" err="1"/>
              <a:t>Bottou</a:t>
            </a:r>
            <a:r>
              <a:rPr lang="de-DE" dirty="0"/>
              <a:t>, </a:t>
            </a:r>
            <a:r>
              <a:rPr lang="de-DE" dirty="0" err="1"/>
              <a:t>Bengio,Haffner</a:t>
            </a:r>
            <a:r>
              <a:rPr lang="de-DE" dirty="0"/>
              <a:t>, </a:t>
            </a:r>
            <a:r>
              <a:rPr lang="en-US" dirty="0"/>
              <a:t>1994)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3100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55576" y="2348880"/>
            <a:ext cx="7766248" cy="3552844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LeNet5 features can be summarized as:</a:t>
            </a:r>
          </a:p>
          <a:p>
            <a:r>
              <a:rPr lang="en-US" sz="1800" dirty="0"/>
              <a:t>convolutional neural network use sequence of 3 layers: convolution, pooling, non-linearity (key feature)</a:t>
            </a:r>
          </a:p>
          <a:p>
            <a:r>
              <a:rPr lang="en-US" sz="1800" dirty="0"/>
              <a:t>use convolution to extract spatial features</a:t>
            </a:r>
          </a:p>
          <a:p>
            <a:r>
              <a:rPr lang="en-US" sz="1800" dirty="0"/>
              <a:t>subsample using spatial average of maps</a:t>
            </a:r>
          </a:p>
          <a:p>
            <a:r>
              <a:rPr lang="en-US" sz="1800" dirty="0"/>
              <a:t>non-linearity in the form of tanh or </a:t>
            </a:r>
            <a:r>
              <a:rPr lang="en-US" sz="1800" dirty="0" err="1"/>
              <a:t>sigmoids</a:t>
            </a:r>
            <a:endParaRPr lang="en-US" sz="1800" dirty="0"/>
          </a:p>
          <a:p>
            <a:r>
              <a:rPr lang="en-US" sz="1800" dirty="0"/>
              <a:t>multi-layer neural network (MLP) as final classifier</a:t>
            </a:r>
          </a:p>
          <a:p>
            <a:r>
              <a:rPr lang="en-US" sz="1800" dirty="0"/>
              <a:t>sparse connection matrix between layers to avoid large computational cost</a:t>
            </a:r>
          </a:p>
          <a:p>
            <a:r>
              <a:rPr lang="en-US" sz="1800" dirty="0"/>
              <a:t>In overall this network was the origin of much of the recent architectures, and a true inspiration for many people in the field.</a:t>
            </a:r>
          </a:p>
          <a:p>
            <a:endParaRPr lang="de-DE" sz="1800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838200" y="1143000"/>
            <a:ext cx="7467600" cy="1143000"/>
          </a:xfrm>
        </p:spPr>
        <p:txBody>
          <a:bodyPr/>
          <a:lstStyle/>
          <a:p>
            <a:r>
              <a:rPr lang="en-US" dirty="0" err="1"/>
              <a:t>LeNet</a:t>
            </a:r>
            <a:r>
              <a:rPr lang="en-US" dirty="0"/>
              <a:t> (1994)</a:t>
            </a:r>
            <a:endParaRPr lang="de-DE" dirty="0"/>
          </a:p>
        </p:txBody>
      </p:sp>
      <p:sp>
        <p:nvSpPr>
          <p:cNvPr id="5" name="Titel 1"/>
          <p:cNvSpPr txBox="1">
            <a:spLocks/>
          </p:cNvSpPr>
          <p:nvPr/>
        </p:nvSpPr>
        <p:spPr bwMode="auto">
          <a:xfrm>
            <a:off x="755576" y="0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kern="0" dirty="0" err="1">
                <a:solidFill>
                  <a:schemeClr val="bg1"/>
                </a:solidFill>
              </a:rPr>
              <a:t>What</a:t>
            </a:r>
            <a:r>
              <a:rPr lang="de-DE" kern="0" dirty="0">
                <a:solidFill>
                  <a:schemeClr val="bg1"/>
                </a:solidFill>
              </a:rPr>
              <a:t> </a:t>
            </a:r>
            <a:r>
              <a:rPr lang="de-DE" kern="0" dirty="0" err="1">
                <a:solidFill>
                  <a:schemeClr val="bg1"/>
                </a:solidFill>
              </a:rPr>
              <a:t>is</a:t>
            </a:r>
            <a:r>
              <a:rPr lang="de-DE" kern="0" dirty="0">
                <a:solidFill>
                  <a:schemeClr val="bg1"/>
                </a:solidFill>
              </a:rPr>
              <a:t> CNN?</a:t>
            </a:r>
          </a:p>
        </p:txBody>
      </p:sp>
    </p:spTree>
    <p:extLst>
      <p:ext uri="{BB962C8B-B14F-4D97-AF65-F5344CB8AC3E}">
        <p14:creationId xmlns:p14="http://schemas.microsoft.com/office/powerpoint/2010/main" val="2083879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556792"/>
            <a:ext cx="7523524" cy="4234072"/>
          </a:xfrm>
        </p:spPr>
      </p:pic>
      <p:sp>
        <p:nvSpPr>
          <p:cNvPr id="5" name="Rechteck 4"/>
          <p:cNvSpPr/>
          <p:nvPr/>
        </p:nvSpPr>
        <p:spPr>
          <a:xfrm>
            <a:off x="5508104" y="6165304"/>
            <a:ext cx="31630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source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https://blogs.nvidia.com] </a:t>
            </a:r>
          </a:p>
        </p:txBody>
      </p:sp>
      <p:sp>
        <p:nvSpPr>
          <p:cNvPr id="6" name="Titel 1"/>
          <p:cNvSpPr txBox="1">
            <a:spLocks/>
          </p:cNvSpPr>
          <p:nvPr/>
        </p:nvSpPr>
        <p:spPr bwMode="auto">
          <a:xfrm>
            <a:off x="755576" y="0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kern="0" dirty="0" err="1">
                <a:solidFill>
                  <a:schemeClr val="bg1"/>
                </a:solidFill>
              </a:rPr>
              <a:t>What</a:t>
            </a:r>
            <a:r>
              <a:rPr lang="de-DE" kern="0" dirty="0">
                <a:solidFill>
                  <a:schemeClr val="bg1"/>
                </a:solidFill>
              </a:rPr>
              <a:t> </a:t>
            </a:r>
            <a:r>
              <a:rPr lang="de-DE" kern="0" dirty="0" err="1">
                <a:solidFill>
                  <a:schemeClr val="bg1"/>
                </a:solidFill>
              </a:rPr>
              <a:t>is</a:t>
            </a:r>
            <a:r>
              <a:rPr lang="de-DE" kern="0" dirty="0">
                <a:solidFill>
                  <a:schemeClr val="bg1"/>
                </a:solidFill>
              </a:rPr>
              <a:t> CNN?</a:t>
            </a:r>
          </a:p>
        </p:txBody>
      </p:sp>
    </p:spTree>
    <p:extLst>
      <p:ext uri="{BB962C8B-B14F-4D97-AF65-F5344CB8AC3E}">
        <p14:creationId xmlns:p14="http://schemas.microsoft.com/office/powerpoint/2010/main" val="1562768833"/>
      </p:ext>
    </p:extLst>
  </p:cSld>
  <p:clrMapOvr>
    <a:masterClrMapping/>
  </p:clrMapOvr>
</p:sld>
</file>

<file path=ppt/theme/theme1.xml><?xml version="1.0" encoding="utf-8"?>
<a:theme xmlns:a="http://schemas.openxmlformats.org/drawingml/2006/main" name="Vorlage_ohne_Titelbild_englisch">
  <a:themeElements>
    <a:clrScheme name="ub-cd-neu-v2-4 1">
      <a:dk1>
        <a:srgbClr val="000000"/>
      </a:dk1>
      <a:lt1>
        <a:srgbClr val="C8D0E2"/>
      </a:lt1>
      <a:dk2>
        <a:srgbClr val="00457D"/>
      </a:dk2>
      <a:lt2>
        <a:srgbClr val="808080"/>
      </a:lt2>
      <a:accent1>
        <a:srgbClr val="5D7FAA"/>
      </a:accent1>
      <a:accent2>
        <a:srgbClr val="97BF0D"/>
      </a:accent2>
      <a:accent3>
        <a:srgbClr val="E0E4EE"/>
      </a:accent3>
      <a:accent4>
        <a:srgbClr val="000000"/>
      </a:accent4>
      <a:accent5>
        <a:srgbClr val="B6C0D2"/>
      </a:accent5>
      <a:accent6>
        <a:srgbClr val="88AD0B"/>
      </a:accent6>
      <a:hlink>
        <a:srgbClr val="92A5C5"/>
      </a:hlink>
      <a:folHlink>
        <a:srgbClr val="C6D982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ub-cd-neu-v2-4 1">
        <a:dk1>
          <a:srgbClr val="000000"/>
        </a:dk1>
        <a:lt1>
          <a:srgbClr val="C8D0E2"/>
        </a:lt1>
        <a:dk2>
          <a:srgbClr val="00457D"/>
        </a:dk2>
        <a:lt2>
          <a:srgbClr val="808080"/>
        </a:lt2>
        <a:accent1>
          <a:srgbClr val="5D7FAA"/>
        </a:accent1>
        <a:accent2>
          <a:srgbClr val="97BF0D"/>
        </a:accent2>
        <a:accent3>
          <a:srgbClr val="E0E4EE"/>
        </a:accent3>
        <a:accent4>
          <a:srgbClr val="000000"/>
        </a:accent4>
        <a:accent5>
          <a:srgbClr val="B6C0D2"/>
        </a:accent5>
        <a:accent6>
          <a:srgbClr val="88AD0B"/>
        </a:accent6>
        <a:hlink>
          <a:srgbClr val="92A5C5"/>
        </a:hlink>
        <a:folHlink>
          <a:srgbClr val="C6D98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b-cd-neu-v2-4 2">
        <a:dk1>
          <a:srgbClr val="000000"/>
        </a:dk1>
        <a:lt1>
          <a:srgbClr val="C8D0E2"/>
        </a:lt1>
        <a:dk2>
          <a:srgbClr val="00457D"/>
        </a:dk2>
        <a:lt2>
          <a:srgbClr val="808080"/>
        </a:lt2>
        <a:accent1>
          <a:srgbClr val="5D7FAA"/>
        </a:accent1>
        <a:accent2>
          <a:srgbClr val="FFD300"/>
        </a:accent2>
        <a:accent3>
          <a:srgbClr val="E0E4EE"/>
        </a:accent3>
        <a:accent4>
          <a:srgbClr val="000000"/>
        </a:accent4>
        <a:accent5>
          <a:srgbClr val="B6C0D2"/>
        </a:accent5>
        <a:accent6>
          <a:srgbClr val="E7BF00"/>
        </a:accent6>
        <a:hlink>
          <a:srgbClr val="92A5C5"/>
        </a:hlink>
        <a:folHlink>
          <a:srgbClr val="FFE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b-cd-neu-v2-4 3">
        <a:dk1>
          <a:srgbClr val="000000"/>
        </a:dk1>
        <a:lt1>
          <a:srgbClr val="C8D0E2"/>
        </a:lt1>
        <a:dk2>
          <a:srgbClr val="00457D"/>
        </a:dk2>
        <a:lt2>
          <a:srgbClr val="808080"/>
        </a:lt2>
        <a:accent1>
          <a:srgbClr val="5D7FAA"/>
        </a:accent1>
        <a:accent2>
          <a:srgbClr val="E6444F"/>
        </a:accent2>
        <a:accent3>
          <a:srgbClr val="E0E4EE"/>
        </a:accent3>
        <a:accent4>
          <a:srgbClr val="000000"/>
        </a:accent4>
        <a:accent5>
          <a:srgbClr val="B6C0D2"/>
        </a:accent5>
        <a:accent6>
          <a:srgbClr val="D03D47"/>
        </a:accent6>
        <a:hlink>
          <a:srgbClr val="92A5C5"/>
        </a:hlink>
        <a:folHlink>
          <a:srgbClr val="F1998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b-cd-neu-v2-4 4">
        <a:dk1>
          <a:srgbClr val="000000"/>
        </a:dk1>
        <a:lt1>
          <a:srgbClr val="C8D0E2"/>
        </a:lt1>
        <a:dk2>
          <a:srgbClr val="00457D"/>
        </a:dk2>
        <a:lt2>
          <a:srgbClr val="808080"/>
        </a:lt2>
        <a:accent1>
          <a:srgbClr val="5D7FAA"/>
        </a:accent1>
        <a:accent2>
          <a:srgbClr val="878783"/>
        </a:accent2>
        <a:accent3>
          <a:srgbClr val="E0E4EE"/>
        </a:accent3>
        <a:accent4>
          <a:srgbClr val="000000"/>
        </a:accent4>
        <a:accent5>
          <a:srgbClr val="B6C0D2"/>
        </a:accent5>
        <a:accent6>
          <a:srgbClr val="7A7A76"/>
        </a:accent6>
        <a:hlink>
          <a:srgbClr val="92A5C5"/>
        </a:hlink>
        <a:folHlink>
          <a:srgbClr val="B9BA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b-cd-neu-v2-4 5">
        <a:dk1>
          <a:srgbClr val="000000"/>
        </a:dk1>
        <a:lt1>
          <a:srgbClr val="C8D0E2"/>
        </a:lt1>
        <a:dk2>
          <a:srgbClr val="00457D"/>
        </a:dk2>
        <a:lt2>
          <a:srgbClr val="808080"/>
        </a:lt2>
        <a:accent1>
          <a:srgbClr val="5D7FAA"/>
        </a:accent1>
        <a:accent2>
          <a:srgbClr val="00457D"/>
        </a:accent2>
        <a:accent3>
          <a:srgbClr val="E0E4EE"/>
        </a:accent3>
        <a:accent4>
          <a:srgbClr val="000000"/>
        </a:accent4>
        <a:accent5>
          <a:srgbClr val="B6C0D2"/>
        </a:accent5>
        <a:accent6>
          <a:srgbClr val="003E71"/>
        </a:accent6>
        <a:hlink>
          <a:srgbClr val="92A5C5"/>
        </a:hlink>
        <a:folHlink>
          <a:srgbClr val="C8D0E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Vorlage_ohne_Titelbild_englisch</Template>
  <TotalTime>0</TotalTime>
  <Words>838</Words>
  <Application>Microsoft Office PowerPoint</Application>
  <PresentationFormat>Bildschirmpräsentation (4:3)</PresentationFormat>
  <Paragraphs>108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9" baseType="lpstr">
      <vt:lpstr>Arial Unicode MS</vt:lpstr>
      <vt:lpstr>Arial</vt:lpstr>
      <vt:lpstr>Calibri</vt:lpstr>
      <vt:lpstr>Helvetica</vt:lpstr>
      <vt:lpstr>Times New Roman</vt:lpstr>
      <vt:lpstr>UB Scala</vt:lpstr>
      <vt:lpstr>Wingdings</vt:lpstr>
      <vt:lpstr>Vorlage_ohne_Titelbild_englisch</vt:lpstr>
      <vt:lpstr>Master thesis: Recognizing Urban Points of Interests with Convolutional Neural Networks</vt:lpstr>
      <vt:lpstr>PowerPoint-Präsentation</vt:lpstr>
      <vt:lpstr>PowerPoint-Präsentation</vt:lpstr>
      <vt:lpstr>PowerPoint-Präsentation</vt:lpstr>
      <vt:lpstr>Recognizing Urban Points of Interests with Convolutional Neural Networks</vt:lpstr>
      <vt:lpstr>PowerPoint-Präsentation</vt:lpstr>
      <vt:lpstr>LeNet5 (LeCun, Bottou, Bengio,Haffner, 1994)</vt:lpstr>
      <vt:lpstr>LeNet (1994)</vt:lpstr>
      <vt:lpstr>PowerPoint-Präsentation</vt:lpstr>
      <vt:lpstr>AlexNet (Krizhevsky, Sutskever, Hinton 2012) ImageNet Classification with Deep CNN</vt:lpstr>
      <vt:lpstr>VGG-16, VGG-19 (Simonya, Zisserman, 2014) Very deep convolutional networks for large-scale image recognition </vt:lpstr>
      <vt:lpstr>Im2GPS (Hays and Efros, 2008) estimating geographic information from a single image </vt:lpstr>
      <vt:lpstr>IM2GPS visualization</vt:lpstr>
      <vt:lpstr>PlaNet (Weyand, Kostrikov, Philbin, 2016)  Photo Geolocation with Convolutional Neural Networks </vt:lpstr>
      <vt:lpstr>PlaNet (Weyand, Kostrikov, Philbin, 2016)  Photo Geolocation with Convolutional Neural Networks </vt:lpstr>
      <vt:lpstr>Little PlaNet (Hershey, Wulfe, 2016)  Recognizing Cities from Street View Images </vt:lpstr>
      <vt:lpstr>PowerPoint-Präsentation</vt:lpstr>
      <vt:lpstr>PowerPoint-Präsentation</vt:lpstr>
      <vt:lpstr>Choose a framework</vt:lpstr>
      <vt:lpstr>PowerPoint-Präsentation</vt:lpstr>
      <vt:lpstr>PowerPoint-Präsentation</vt:lpstr>
    </vt:vector>
  </TitlesOfParts>
  <Company>Uni-Bamberg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Universität Bamberg</dc:creator>
  <cp:lastModifiedBy>Andriy Zoryk</cp:lastModifiedBy>
  <cp:revision>65</cp:revision>
  <dcterms:created xsi:type="dcterms:W3CDTF">2013-05-16T16:32:47Z</dcterms:created>
  <dcterms:modified xsi:type="dcterms:W3CDTF">2017-03-24T13:55:39Z</dcterms:modified>
</cp:coreProperties>
</file>